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4" r:id="rId2"/>
  </p:sldMasterIdLst>
  <p:notesMasterIdLst>
    <p:notesMasterId r:id="rId34"/>
  </p:notesMasterIdLst>
  <p:sldIdLst>
    <p:sldId id="256" r:id="rId3"/>
    <p:sldId id="267" r:id="rId4"/>
    <p:sldId id="258" r:id="rId5"/>
    <p:sldId id="259" r:id="rId6"/>
    <p:sldId id="283" r:id="rId7"/>
    <p:sldId id="260" r:id="rId8"/>
    <p:sldId id="284" r:id="rId9"/>
    <p:sldId id="261" r:id="rId10"/>
    <p:sldId id="285" r:id="rId11"/>
    <p:sldId id="262" r:id="rId12"/>
    <p:sldId id="286" r:id="rId13"/>
    <p:sldId id="263" r:id="rId14"/>
    <p:sldId id="287" r:id="rId15"/>
    <p:sldId id="264" r:id="rId16"/>
    <p:sldId id="288" r:id="rId17"/>
    <p:sldId id="265" r:id="rId18"/>
    <p:sldId id="289" r:id="rId19"/>
    <p:sldId id="266" r:id="rId20"/>
    <p:sldId id="290" r:id="rId21"/>
    <p:sldId id="268" r:id="rId22"/>
    <p:sldId id="279" r:id="rId23"/>
    <p:sldId id="280" r:id="rId24"/>
    <p:sldId id="294" r:id="rId25"/>
    <p:sldId id="271" r:id="rId26"/>
    <p:sldId id="273" r:id="rId27"/>
    <p:sldId id="272" r:id="rId28"/>
    <p:sldId id="291" r:id="rId29"/>
    <p:sldId id="292" r:id="rId30"/>
    <p:sldId id="293" r:id="rId31"/>
    <p:sldId id="281" r:id="rId32"/>
    <p:sldId id="282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1689"/>
    <a:srgbClr val="CC0A4F"/>
    <a:srgbClr val="C93F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IN" sz="4400" b="0" strike="noStrike" spc="-1">
                <a:latin typeface="Arial"/>
              </a:rPr>
              <a:t>Click to move the slide</a:t>
            </a: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IN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13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IN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13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IN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13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IN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13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134FD420-9B71-4579-A5B6-D3D4CB7627A9}" type="slidenum">
              <a:rPr lang="en-IN" sz="1400" b="0" strike="noStrike" spc="-1">
                <a:latin typeface="Times New Roman"/>
              </a:rPr>
              <a:t>‹#›</a:t>
            </a:fld>
            <a:endParaRPr lang="en-IN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IN" sz="2000" b="0" strike="noStrike" spc="-1">
              <a:latin typeface="Arial"/>
            </a:endParaRPr>
          </a:p>
        </p:txBody>
      </p:sp>
      <p:sp>
        <p:nvSpPr>
          <p:cNvPr id="184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B35C471A-A046-4020-9E53-0F5446AD9884}" type="slidenum">
              <a:rPr lang="en-US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1</a:t>
            </a:fld>
            <a:endParaRPr lang="en-IN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134FD420-9B71-4579-A5B6-D3D4CB7627A9}" type="slidenum">
              <a:rPr lang="en-IN" sz="1400" b="0" strike="noStrike" spc="-1" smtClean="0">
                <a:latin typeface="Times New Roman"/>
              </a:rPr>
              <a:t>2</a:t>
            </a:fld>
            <a:endParaRPr lang="en-IN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6647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22BB1B-9282-0953-BF8D-623B93DC6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07B4E0-AB94-7E17-6889-07CEF25177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C04761-3E78-EA91-4027-4F467533BB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0B5CD8-5D16-97EA-AE21-8B01B7723208}"/>
              </a:ext>
            </a:extLst>
          </p:cNvPr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134FD420-9B71-4579-A5B6-D3D4CB7627A9}" type="slidenum">
              <a:rPr lang="en-IN" sz="1400" b="0" strike="noStrike" spc="-1" smtClean="0">
                <a:latin typeface="Times New Roman"/>
              </a:rPr>
              <a:t>30</a:t>
            </a:fld>
            <a:endParaRPr lang="en-IN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70116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3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ustomShape 1" hidden="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2" hidden="1"/>
          <p:cNvSpPr/>
          <p:nvPr/>
        </p:nvSpPr>
        <p:spPr>
          <a:xfrm>
            <a:off x="234720" y="237600"/>
            <a:ext cx="11721960" cy="6381720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480">
            <a:noFill/>
          </a:ln>
          <a:effectLst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3" hidden="1"/>
          <p:cNvSpPr/>
          <p:nvPr/>
        </p:nvSpPr>
        <p:spPr>
          <a:xfrm>
            <a:off x="371880" y="374760"/>
            <a:ext cx="11447640" cy="6107400"/>
          </a:xfrm>
          <a:prstGeom prst="rect">
            <a:avLst/>
          </a:prstGeom>
          <a:noFill/>
          <a:ln w="648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1307880" y="1267560"/>
            <a:ext cx="9575640" cy="4307400"/>
          </a:xfrm>
          <a:prstGeom prst="rect">
            <a:avLst/>
          </a:prstGeom>
          <a:solidFill>
            <a:srgbClr val="FFFFFF"/>
          </a:solidFill>
          <a:ln w="6480">
            <a:noFill/>
          </a:ln>
          <a:effectLst>
            <a:outerShdw blurRad="50800" algn="ctr" rotWithShape="0">
              <a:srgbClr val="000000">
                <a:alpha val="66000"/>
              </a:srgbClr>
            </a:outerShdw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CustomShape 6"/>
          <p:cNvSpPr/>
          <p:nvPr/>
        </p:nvSpPr>
        <p:spPr>
          <a:xfrm>
            <a:off x="1447920" y="1411560"/>
            <a:ext cx="9295560" cy="4034160"/>
          </a:xfrm>
          <a:prstGeom prst="rect">
            <a:avLst/>
          </a:prstGeom>
          <a:noFill/>
          <a:ln w="6480" cap="sq">
            <a:solidFill>
              <a:schemeClr val="tx1">
                <a:lumMod val="75000"/>
                <a:lumOff val="25000"/>
              </a:schemeClr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" name="CustomShape 7"/>
          <p:cNvSpPr/>
          <p:nvPr/>
        </p:nvSpPr>
        <p:spPr>
          <a:xfrm>
            <a:off x="5135760" y="1267560"/>
            <a:ext cx="1919520" cy="73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7" name="Group 8"/>
          <p:cNvGrpSpPr/>
          <p:nvPr/>
        </p:nvGrpSpPr>
        <p:grpSpPr>
          <a:xfrm>
            <a:off x="5249880" y="1267560"/>
            <a:ext cx="1691640" cy="615960"/>
            <a:chOff x="5249880" y="1267560"/>
            <a:chExt cx="1691640" cy="615960"/>
          </a:xfrm>
        </p:grpSpPr>
        <p:sp>
          <p:nvSpPr>
            <p:cNvPr id="8" name="Line 9"/>
            <p:cNvSpPr/>
            <p:nvPr/>
          </p:nvSpPr>
          <p:spPr>
            <a:xfrm>
              <a:off x="5249880" y="1267560"/>
              <a:ext cx="0" cy="612720"/>
            </a:xfrm>
            <a:prstGeom prst="line">
              <a:avLst/>
            </a:prstGeom>
            <a:ln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" name="Line 10"/>
            <p:cNvSpPr/>
            <p:nvPr/>
          </p:nvSpPr>
          <p:spPr>
            <a:xfrm>
              <a:off x="6941520" y="1267560"/>
              <a:ext cx="0" cy="612720"/>
            </a:xfrm>
            <a:prstGeom prst="line">
              <a:avLst/>
            </a:prstGeom>
            <a:ln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" name="Line 11"/>
            <p:cNvSpPr/>
            <p:nvPr/>
          </p:nvSpPr>
          <p:spPr>
            <a:xfrm>
              <a:off x="5249880" y="1883520"/>
              <a:ext cx="1691640" cy="0"/>
            </a:xfrm>
            <a:prstGeom prst="line">
              <a:avLst/>
            </a:prstGeom>
            <a:ln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" name="PlaceHolder 12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7680" cy="1370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IN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12" name="PlaceHolder 1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2" name="CustomShape 2"/>
          <p:cNvSpPr/>
          <p:nvPr/>
        </p:nvSpPr>
        <p:spPr>
          <a:xfrm>
            <a:off x="234720" y="237600"/>
            <a:ext cx="11721960" cy="6381720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480">
            <a:noFill/>
          </a:ln>
          <a:effectLst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3"/>
          <p:cNvSpPr/>
          <p:nvPr/>
        </p:nvSpPr>
        <p:spPr>
          <a:xfrm>
            <a:off x="371880" y="374760"/>
            <a:ext cx="11447640" cy="6107400"/>
          </a:xfrm>
          <a:prstGeom prst="rect">
            <a:avLst/>
          </a:prstGeom>
          <a:noFill/>
          <a:ln w="648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9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7" descr="flower illustrations"/>
          <p:cNvPicPr/>
          <p:nvPr/>
        </p:nvPicPr>
        <p:blipFill>
          <a:blip r:embed="rId3"/>
          <a:stretch/>
        </p:blipFill>
        <p:spPr>
          <a:xfrm>
            <a:off x="0" y="-720"/>
            <a:ext cx="12191400" cy="6857280"/>
          </a:xfrm>
          <a:prstGeom prst="rect">
            <a:avLst/>
          </a:prstGeom>
          <a:ln>
            <a:noFill/>
          </a:ln>
        </p:spPr>
      </p:pic>
      <p:sp>
        <p:nvSpPr>
          <p:cNvPr id="139" name="CustomShape 1"/>
          <p:cNvSpPr/>
          <p:nvPr/>
        </p:nvSpPr>
        <p:spPr>
          <a:xfrm>
            <a:off x="1307880" y="1267560"/>
            <a:ext cx="9575640" cy="4307400"/>
          </a:xfrm>
          <a:prstGeom prst="rect">
            <a:avLst/>
          </a:prstGeom>
          <a:solidFill>
            <a:schemeClr val="bg1"/>
          </a:solidFill>
          <a:ln w="6480">
            <a:noFill/>
          </a:ln>
          <a:effectLst>
            <a:outerShdw blurRad="50800" algn="ctr" rotWithShape="0">
              <a:srgbClr val="000000">
                <a:alpha val="66000"/>
              </a:srgbClr>
            </a:outerShdw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0" name="CustomShape 2"/>
          <p:cNvSpPr/>
          <p:nvPr/>
        </p:nvSpPr>
        <p:spPr>
          <a:xfrm>
            <a:off x="1447920" y="1411560"/>
            <a:ext cx="9295560" cy="4034160"/>
          </a:xfrm>
          <a:prstGeom prst="rect">
            <a:avLst/>
          </a:prstGeom>
          <a:noFill/>
          <a:ln w="6480" cap="sq">
            <a:solidFill>
              <a:schemeClr val="tx1">
                <a:lumMod val="75000"/>
                <a:lumOff val="25000"/>
              </a:schemeClr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1" name="CustomShape 3"/>
          <p:cNvSpPr/>
          <p:nvPr/>
        </p:nvSpPr>
        <p:spPr>
          <a:xfrm>
            <a:off x="1771200" y="2091240"/>
            <a:ext cx="8649000" cy="259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99000" lnSpcReduction="10000"/>
          </a:bodyPr>
          <a:lstStyle/>
          <a:p>
            <a:pPr algn="ctr">
              <a:lnSpc>
                <a:spcPct val="83000"/>
              </a:lnSpc>
            </a:pPr>
            <a:endParaRPr lang="en-US" sz="7200" b="1" strike="noStrike" cap="all" spc="-100" dirty="0">
              <a:solidFill>
                <a:srgbClr val="F95F88"/>
              </a:solidFill>
              <a:latin typeface="Petrona Bold"/>
              <a:ea typeface="Petrona Bold"/>
            </a:endParaRPr>
          </a:p>
          <a:p>
            <a:pPr algn="ctr">
              <a:lnSpc>
                <a:spcPct val="83000"/>
              </a:lnSpc>
            </a:pPr>
            <a:r>
              <a:rPr lang="en-US" sz="7200" b="1" strike="noStrike" cap="all" spc="-100" dirty="0" err="1">
                <a:solidFill>
                  <a:srgbClr val="F95F88"/>
                </a:solidFill>
                <a:latin typeface="Petrona Bold"/>
                <a:ea typeface="Petrona Bold"/>
              </a:rPr>
              <a:t>Swiftbuy</a:t>
            </a:r>
            <a:br>
              <a:rPr dirty="0"/>
            </a:br>
            <a:endParaRPr lang="en-IN" sz="7200" b="0" strike="noStrike" spc="-1" dirty="0">
              <a:latin typeface="Arial"/>
            </a:endParaRPr>
          </a:p>
        </p:txBody>
      </p:sp>
      <p:sp>
        <p:nvSpPr>
          <p:cNvPr id="142" name="CustomShape 4"/>
          <p:cNvSpPr/>
          <p:nvPr/>
        </p:nvSpPr>
        <p:spPr>
          <a:xfrm>
            <a:off x="1771200" y="4682160"/>
            <a:ext cx="8652240" cy="45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110000"/>
              </a:lnSpc>
              <a:spcAft>
                <a:spcPts val="601"/>
              </a:spcAft>
              <a:tabLst>
                <a:tab pos="0" algn="l"/>
              </a:tabLst>
            </a:pPr>
            <a:r>
              <a:rPr lang="en-US" sz="1800" b="0" strike="noStrike" spc="-38">
                <a:solidFill>
                  <a:srgbClr val="272525"/>
                </a:solidFill>
                <a:latin typeface="Inter"/>
                <a:ea typeface="Inter"/>
              </a:rPr>
              <a:t>Adwaid Manoj, Adithya Vinod, Ajay Das, Anamika 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3" name="CustomShape 5"/>
          <p:cNvSpPr/>
          <p:nvPr/>
        </p:nvSpPr>
        <p:spPr>
          <a:xfrm>
            <a:off x="5135760" y="1267560"/>
            <a:ext cx="1919520" cy="73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Line 6"/>
          <p:cNvSpPr/>
          <p:nvPr/>
        </p:nvSpPr>
        <p:spPr>
          <a:xfrm>
            <a:off x="5249880" y="1267560"/>
            <a:ext cx="0" cy="64008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5" name="Line 7"/>
          <p:cNvSpPr/>
          <p:nvPr/>
        </p:nvSpPr>
        <p:spPr>
          <a:xfrm>
            <a:off x="6941520" y="1267560"/>
            <a:ext cx="0" cy="64008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" name="Line 8"/>
          <p:cNvSpPr/>
          <p:nvPr/>
        </p:nvSpPr>
        <p:spPr>
          <a:xfrm>
            <a:off x="5249880" y="1912680"/>
            <a:ext cx="169164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 dirty="0">
                <a:solidFill>
                  <a:srgbClr val="D91569"/>
                </a:solidFill>
                <a:latin typeface="Bahnschrift"/>
              </a:rPr>
              <a:t>4. Hybrid Recommendation Systems in E-Commerce: A Systematic Review</a:t>
            </a:r>
          </a:p>
          <a:p>
            <a:pPr>
              <a:lnSpc>
                <a:spcPct val="90000"/>
              </a:lnSpc>
            </a:pPr>
            <a:r>
              <a:rPr lang="en-US" spc="-1" dirty="0">
                <a:latin typeface="Bahnschrift"/>
              </a:rPr>
              <a:t>                                                           -</a:t>
            </a:r>
            <a:r>
              <a:rPr lang="en-IN" dirty="0" err="1">
                <a:latin typeface="Bahnschrift" panose="020B0502040204020203" pitchFamily="34" charset="0"/>
              </a:rPr>
              <a:t>Bodduluri</a:t>
            </a:r>
            <a:r>
              <a:rPr lang="en-IN" dirty="0">
                <a:latin typeface="Bahnschrift" panose="020B0502040204020203" pitchFamily="34" charset="0"/>
              </a:rPr>
              <a:t> K.C., Palma F., Kurti A., Jusufi I., </a:t>
            </a:r>
            <a:r>
              <a:rPr lang="en-IN" dirty="0" err="1">
                <a:latin typeface="Bahnschrift" panose="020B0502040204020203" pitchFamily="34" charset="0"/>
              </a:rPr>
              <a:t>Löwenadler</a:t>
            </a:r>
            <a:r>
              <a:rPr lang="en-IN" dirty="0">
                <a:latin typeface="Bahnschrift" panose="020B0502040204020203" pitchFamily="34" charset="0"/>
              </a:rPr>
              <a:t> H.</a:t>
            </a:r>
            <a:br>
              <a:rPr dirty="0"/>
            </a:br>
            <a:r>
              <a:rPr lang="en-IN" dirty="0"/>
              <a:t>                                                                </a:t>
            </a:r>
            <a:endParaRPr lang="en-IN" b="0" strike="noStrike" spc="-1" dirty="0">
              <a:latin typeface="Arial"/>
            </a:endParaRPr>
          </a:p>
        </p:txBody>
      </p:sp>
      <p:sp>
        <p:nvSpPr>
          <p:cNvPr id="159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600" b="0" strike="noStrike" spc="-1" dirty="0">
                <a:solidFill>
                  <a:srgbClr val="000000"/>
                </a:solidFill>
                <a:latin typeface="Bahnschrift"/>
              </a:rPr>
              <a:t>Reviewed 48 studies on hybrid recommendation systems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600" b="0" strike="noStrike" spc="-1" dirty="0">
                <a:solidFill>
                  <a:srgbClr val="000000"/>
                </a:solidFill>
                <a:latin typeface="Bahnschrift"/>
              </a:rPr>
              <a:t>Used data synthesis, quality assessment, and trend analysis</a:t>
            </a: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000000"/>
                </a:solidFill>
                <a:latin typeface="Bahnschrift"/>
              </a:rPr>
              <a:t> AI integration, explainable models, multimodal data fusion, standardized metrics</a:t>
            </a:r>
            <a:endParaRPr lang="en-IN" sz="16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B7385B-6E74-1CD2-CECF-976DBCD63A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AEDBDA-9B86-51A9-2C59-D4C83E2DFC64}"/>
              </a:ext>
            </a:extLst>
          </p:cNvPr>
          <p:cNvSpPr txBox="1"/>
          <p:nvPr/>
        </p:nvSpPr>
        <p:spPr>
          <a:xfrm>
            <a:off x="495300" y="795528"/>
            <a:ext cx="11201400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Bahnschrift" panose="020B0502040204020203" pitchFamily="34" charset="0"/>
              </a:rPr>
              <a:t>Improves recommendation accuracy, scalability, robustness, and personalization</a:t>
            </a:r>
            <a:r>
              <a:rPr lang="en-US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Bahnschrift" panose="020B0502040204020203" pitchFamily="34" charset="0"/>
              </a:rPr>
              <a:t>Persistent issues include cold start problems, data sparsity, and complexity in evolving user behavior.</a:t>
            </a:r>
          </a:p>
        </p:txBody>
      </p:sp>
    </p:spTree>
    <p:extLst>
      <p:ext uri="{BB962C8B-B14F-4D97-AF65-F5344CB8AC3E}">
        <p14:creationId xmlns:p14="http://schemas.microsoft.com/office/powerpoint/2010/main" val="24474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 dirty="0">
                <a:solidFill>
                  <a:srgbClr val="D91569"/>
                </a:solidFill>
                <a:latin typeface="Bahnschrift"/>
              </a:rPr>
              <a:t>5. Impact of Computer Applications on Cross-Border E-Commerce Performance </a:t>
            </a:r>
          </a:p>
          <a:p>
            <a:pPr>
              <a:lnSpc>
                <a:spcPct val="90000"/>
              </a:lnSpc>
            </a:pPr>
            <a:r>
              <a:rPr lang="en-US" sz="3200" spc="-1" dirty="0">
                <a:latin typeface="Bahnschrift"/>
              </a:rPr>
              <a:t>                                                </a:t>
            </a:r>
            <a:r>
              <a:rPr lang="en-US" spc="-1" dirty="0">
                <a:latin typeface="Bahnschrift" panose="020B0502040204020203" pitchFamily="34" charset="0"/>
              </a:rPr>
              <a:t>  -</a:t>
            </a:r>
            <a:r>
              <a:rPr lang="en-IN" dirty="0">
                <a:latin typeface="Bahnschrift" panose="020B0502040204020203" pitchFamily="34" charset="0"/>
              </a:rPr>
              <a:t>Jin L., Chen L.</a:t>
            </a:r>
            <a:br>
              <a:rPr dirty="0"/>
            </a:br>
            <a:endParaRPr lang="en-IN" sz="3200" b="0" strike="noStrike" spc="-1" dirty="0"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800" b="0" strike="noStrike" spc="-1" dirty="0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18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600" b="0" strike="noStrike" spc="-1" dirty="0">
                <a:solidFill>
                  <a:srgbClr val="000000"/>
                </a:solidFill>
                <a:latin typeface="Bahnschrift"/>
              </a:rPr>
              <a:t>Genetic Algorithm &amp; CNNs for performance optimization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600" b="0" strike="noStrike" spc="-1" dirty="0">
                <a:solidFill>
                  <a:srgbClr val="000000"/>
                </a:solidFill>
                <a:latin typeface="Bahnschrift"/>
              </a:rPr>
              <a:t>Focused on efficiency, predictive accuracy, and customer satisfaction</a:t>
            </a: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800" b="0" strike="noStrike" spc="-1" dirty="0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18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600" b="0" strike="noStrike" spc="-1" dirty="0">
                <a:solidFill>
                  <a:srgbClr val="000000"/>
                </a:solidFill>
                <a:latin typeface="Bahnschrift"/>
              </a:rPr>
              <a:t>Blockchain for secure transactions, AI for personalization, ethical AI for privacy &amp; security</a:t>
            </a: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425619-E5DB-C446-6DCD-C775D5F72E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BED064-56DF-87DD-1C93-29FBAA12DDEC}"/>
              </a:ext>
            </a:extLst>
          </p:cNvPr>
          <p:cNvSpPr txBox="1"/>
          <p:nvPr/>
        </p:nvSpPr>
        <p:spPr>
          <a:xfrm>
            <a:off x="659892" y="2002536"/>
            <a:ext cx="11201400" cy="2077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Bahnschrift" panose="020B0502040204020203" pitchFamily="34" charset="0"/>
              </a:rPr>
              <a:t>Enhances operational efficiency, predictive accuracy, and customer satisfaction by leveraging data analytics and machine learning models</a:t>
            </a:r>
            <a:r>
              <a:rPr lang="en-US" sz="1600" dirty="0"/>
              <a:t>.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sz="1500" dirty="0">
              <a:solidFill>
                <a:srgbClr val="F21689"/>
              </a:solidFill>
              <a:latin typeface="Bahnschrift" panose="020B05020402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Bahnschrift" panose="020B0502040204020203" pitchFamily="34" charset="0"/>
              </a:rPr>
              <a:t>Challenges include  computational complexity ,sensitivity to parameter settings ,and regulatory compliance issues</a:t>
            </a:r>
          </a:p>
        </p:txBody>
      </p:sp>
    </p:spTree>
    <p:extLst>
      <p:ext uri="{BB962C8B-B14F-4D97-AF65-F5344CB8AC3E}">
        <p14:creationId xmlns:p14="http://schemas.microsoft.com/office/powerpoint/2010/main" val="35003743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 dirty="0">
                <a:solidFill>
                  <a:srgbClr val="D91569"/>
                </a:solidFill>
                <a:latin typeface="Bahnschrift"/>
              </a:rPr>
              <a:t>6. </a:t>
            </a:r>
            <a:r>
              <a:rPr lang="en-US" sz="3200" b="0" strike="noStrike" spc="-1" dirty="0" err="1">
                <a:solidFill>
                  <a:srgbClr val="D91569"/>
                </a:solidFill>
                <a:latin typeface="Bahnschrift"/>
              </a:rPr>
              <a:t>OntoCommerce</a:t>
            </a:r>
            <a:r>
              <a:rPr lang="en-US" sz="3200" b="0" strike="noStrike" spc="-1" dirty="0">
                <a:solidFill>
                  <a:srgbClr val="D91569"/>
                </a:solidFill>
                <a:latin typeface="Bahnschrift"/>
              </a:rPr>
              <a:t>: Ontology &amp; Sequential Pattern Mining for E-Commerce Recommendations</a:t>
            </a:r>
          </a:p>
          <a:p>
            <a:pPr>
              <a:lnSpc>
                <a:spcPct val="90000"/>
              </a:lnSpc>
            </a:pPr>
            <a:r>
              <a:rPr lang="en-US" sz="3200" spc="-1" dirty="0">
                <a:solidFill>
                  <a:srgbClr val="D91569"/>
                </a:solidFill>
                <a:latin typeface="Bahnschrift"/>
              </a:rPr>
              <a:t>                                                       </a:t>
            </a:r>
            <a:r>
              <a:rPr lang="en-US" sz="1600" spc="-1" dirty="0">
                <a:latin typeface="Bahnschrift"/>
              </a:rPr>
              <a:t>-</a:t>
            </a:r>
            <a:r>
              <a:rPr lang="en-IN" dirty="0">
                <a:latin typeface="Bahnschrift" panose="020B0502040204020203" pitchFamily="34" charset="0"/>
              </a:rPr>
              <a:t>Mustafa G. et al.</a:t>
            </a:r>
            <a:br>
              <a:rPr dirty="0"/>
            </a:br>
            <a:endParaRPr lang="en-IN" sz="3200" b="0" strike="noStrike" spc="-1" dirty="0">
              <a:latin typeface="Arial"/>
            </a:endParaRPr>
          </a:p>
        </p:txBody>
      </p:sp>
      <p:sp>
        <p:nvSpPr>
          <p:cNvPr id="163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600" b="0" strike="noStrike" spc="-1" dirty="0">
                <a:solidFill>
                  <a:srgbClr val="000000"/>
                </a:solidFill>
                <a:latin typeface="Bahnschrift"/>
              </a:rPr>
              <a:t>Hybrid recommender system using ontology for domain knowledge &amp; Sequential Pattern Mining (SPM) for purchase patterns</a:t>
            </a: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600" b="0" strike="noStrike" spc="-1" dirty="0">
                <a:solidFill>
                  <a:srgbClr val="000000"/>
                </a:solidFill>
                <a:latin typeface="Bahnschrift"/>
              </a:rPr>
              <a:t>Extend to other domains &amp; improve scalability</a:t>
            </a:r>
            <a:endParaRPr lang="en-IN" sz="16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7D6CB-CE61-1CF0-4245-9FB5F640B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406F0-57CD-96A0-6843-646DA7908B1A}"/>
              </a:ext>
            </a:extLst>
          </p:cNvPr>
          <p:cNvSpPr txBox="1"/>
          <p:nvPr/>
        </p:nvSpPr>
        <p:spPr>
          <a:xfrm>
            <a:off x="495300" y="795528"/>
            <a:ext cx="1120140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sz="1600" dirty="0">
                <a:latin typeface="Bahnschrift" panose="020B0502040204020203" pitchFamily="34" charset="0"/>
              </a:rPr>
              <a:t>Provides highly personalised recommendations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sz="1600" dirty="0">
                <a:latin typeface="Bahnschrift" panose="020B0502040204020203" pitchFamily="34" charset="0"/>
              </a:rPr>
              <a:t>Tackles cold-start and data sparsity issues effectively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dirty="0"/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Bahnschrift" panose="020B0502040204020203" pitchFamily="34" charset="0"/>
              </a:rPr>
              <a:t>Dependency on accurate ontology construction</a:t>
            </a:r>
            <a:endParaRPr lang="en-US" sz="1600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Bahnschrift" panose="020B0502040204020203" pitchFamily="34" charset="0"/>
              </a:rPr>
              <a:t>High computational complexity</a:t>
            </a:r>
          </a:p>
        </p:txBody>
      </p:sp>
    </p:spTree>
    <p:extLst>
      <p:ext uri="{BB962C8B-B14F-4D97-AF65-F5344CB8AC3E}">
        <p14:creationId xmlns:p14="http://schemas.microsoft.com/office/powerpoint/2010/main" val="4045476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85500" lnSpcReduction="10000"/>
          </a:bodyPr>
          <a:lstStyle/>
          <a:p>
            <a:pPr>
              <a:lnSpc>
                <a:spcPct val="90000"/>
              </a:lnSpc>
            </a:pPr>
            <a:r>
              <a:rPr lang="en-IN" sz="3600" b="0" strike="noStrike" spc="-1" dirty="0">
                <a:solidFill>
                  <a:srgbClr val="D91569"/>
                </a:solidFill>
                <a:latin typeface="Bahnschrift"/>
              </a:rPr>
              <a:t>7. End-Cloud AI Framework for E-Commerce Customer Service                            </a:t>
            </a:r>
          </a:p>
          <a:p>
            <a:pPr>
              <a:lnSpc>
                <a:spcPct val="90000"/>
              </a:lnSpc>
            </a:pPr>
            <a:r>
              <a:rPr lang="en-IN" dirty="0"/>
              <a:t>                                                                      </a:t>
            </a:r>
            <a:r>
              <a:rPr lang="en-IN" sz="2100" dirty="0">
                <a:latin typeface="Bahnschrift" panose="020B0502040204020203" pitchFamily="34" charset="0"/>
              </a:rPr>
              <a:t>- </a:t>
            </a:r>
            <a:r>
              <a:rPr lang="nb-NO" sz="2100" dirty="0">
                <a:latin typeface="Bahnschrift" panose="020B0502040204020203" pitchFamily="34" charset="0"/>
              </a:rPr>
              <a:t>Teng L., Liu Y., Liu J., Song L.</a:t>
            </a:r>
            <a:br>
              <a:rPr sz="2100" dirty="0">
                <a:latin typeface="Bahnschrift" panose="020B0502040204020203" pitchFamily="34" charset="0"/>
              </a:rPr>
            </a:br>
            <a:endParaRPr lang="en-IN" sz="2100" b="0" strike="noStrike" spc="-1" dirty="0">
              <a:latin typeface="Bahnschrift" panose="020B0502040204020203" pitchFamily="34" charset="0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1600" b="0" strike="noStrike" spc="-1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600" b="0" strike="noStrike" spc="-1">
                <a:solidFill>
                  <a:srgbClr val="000000"/>
                </a:solidFill>
                <a:latin typeface="Bahnschrift"/>
              </a:rPr>
              <a:t>Integrates cloud-based large models with end-device AI for real-time, privacy-preserving customer support</a:t>
            </a:r>
            <a:endParaRPr lang="en-IN" sz="1600" b="0" strike="noStrike" spc="-1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1600" b="0" strike="noStrike" spc="-1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600" b="0" strike="noStrike" spc="-1">
                <a:solidFill>
                  <a:srgbClr val="000000"/>
                </a:solidFill>
                <a:latin typeface="Bahnschrift"/>
              </a:rPr>
              <a:t>Expand deployment across industries with better optimization</a:t>
            </a:r>
            <a:endParaRPr lang="en-IN" sz="1600" b="0" strike="noStrike" spc="-1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1E43FB-CC0E-382A-599C-78D5C2E46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6ADB788-381D-06BF-B06A-067FC8063927}"/>
              </a:ext>
            </a:extLst>
          </p:cNvPr>
          <p:cNvSpPr txBox="1"/>
          <p:nvPr/>
        </p:nvSpPr>
        <p:spPr>
          <a:xfrm>
            <a:off x="495300" y="795528"/>
            <a:ext cx="1120140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sz="1600" dirty="0">
                <a:latin typeface="Bahnschrift" panose="020B0502040204020203" pitchFamily="34" charset="0"/>
              </a:rPr>
              <a:t>Combines local model efficiency with cloud model intelligence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sz="1600" dirty="0">
                <a:latin typeface="Bahnschrift" panose="020B0502040204020203" pitchFamily="34" charset="0"/>
              </a:rPr>
              <a:t>Ensures privacy and adaptability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dirty="0"/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Bahnschrift" panose="020B0502040204020203" pitchFamily="34" charset="0"/>
              </a:rPr>
              <a:t>Requires substantial initial setup</a:t>
            </a:r>
            <a:endParaRPr lang="en-US" sz="1600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Bahnschrift" panose="020B0502040204020203" pitchFamily="34" charset="0"/>
              </a:rPr>
              <a:t>High training costs</a:t>
            </a:r>
          </a:p>
        </p:txBody>
      </p:sp>
    </p:spTree>
    <p:extLst>
      <p:ext uri="{BB962C8B-B14F-4D97-AF65-F5344CB8AC3E}">
        <p14:creationId xmlns:p14="http://schemas.microsoft.com/office/powerpoint/2010/main" val="8209688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IN" sz="3200" b="0" strike="noStrike" spc="-1" dirty="0">
                <a:solidFill>
                  <a:srgbClr val="D91569"/>
                </a:solidFill>
                <a:latin typeface="Bahnschrift"/>
              </a:rPr>
              <a:t>8. E-Commerce Image Enhancement via Instance Segmentation &amp; Background Replacement</a:t>
            </a:r>
          </a:p>
          <a:p>
            <a:pPr>
              <a:lnSpc>
                <a:spcPct val="90000"/>
              </a:lnSpc>
            </a:pPr>
            <a:r>
              <a:rPr lang="en-IN" spc="-1" dirty="0">
                <a:solidFill>
                  <a:srgbClr val="D91569"/>
                </a:solidFill>
                <a:latin typeface="Bahnschrift" panose="020B0502040204020203" pitchFamily="34" charset="0"/>
              </a:rPr>
              <a:t>                                                                                                            </a:t>
            </a:r>
            <a:r>
              <a:rPr lang="en-IN" spc="-1" dirty="0">
                <a:latin typeface="Bahnschrift" panose="020B0502040204020203" pitchFamily="34" charset="0"/>
              </a:rPr>
              <a:t>-</a:t>
            </a:r>
            <a:r>
              <a:rPr lang="pl-PL" dirty="0">
                <a:latin typeface="Bahnschrift" panose="020B0502040204020203" pitchFamily="34" charset="0"/>
              </a:rPr>
              <a:t>Gao Q., Hu H., Liu W.</a:t>
            </a:r>
            <a:endParaRPr lang="en-IN" b="0" strike="noStrike" spc="-1" dirty="0">
              <a:latin typeface="Bahnschrift" panose="020B0502040204020203" pitchFamily="34" charset="0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600" b="0" strike="noStrike" spc="-1" dirty="0">
                <a:solidFill>
                  <a:srgbClr val="000000"/>
                </a:solidFill>
                <a:latin typeface="Bahnschrift"/>
              </a:rPr>
              <a:t>Uses Fast-SAM segmentation, background replacement, &amp; shadow generation for product image enhancement</a:t>
            </a: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600" b="0" strike="noStrike" spc="-1" dirty="0">
                <a:solidFill>
                  <a:srgbClr val="000000"/>
                </a:solidFill>
                <a:latin typeface="Bahnschrift"/>
              </a:rPr>
              <a:t>Expand dataset diversity &amp; apply to fields like medical imaging &amp; artwork analysis</a:t>
            </a: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3FD98E-7335-7D78-D812-9E872054BC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6006E63-6A3E-FF5F-4290-5DB76DBB167C}"/>
              </a:ext>
            </a:extLst>
          </p:cNvPr>
          <p:cNvSpPr txBox="1"/>
          <p:nvPr/>
        </p:nvSpPr>
        <p:spPr>
          <a:xfrm>
            <a:off x="495300" y="795528"/>
            <a:ext cx="1120140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sz="1600" dirty="0">
                <a:latin typeface="Bahnschrift" panose="020B0502040204020203" pitchFamily="34" charset="0"/>
              </a:rPr>
              <a:t>Improves product visual appeal and recognition accuracy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sz="1600" dirty="0">
                <a:latin typeface="Bahnschrift" panose="020B0502040204020203" pitchFamily="34" charset="0"/>
              </a:rPr>
              <a:t>Maintains computational efficiency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dirty="0"/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Bahnschrift" panose="020B0502040204020203" pitchFamily="34" charset="0"/>
              </a:rPr>
              <a:t>Limited generalizability to diverse product datasets.</a:t>
            </a:r>
            <a:endParaRPr lang="en-US" sz="1600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Bahnschrift" panose="020B0502040204020203" pitchFamily="34" charset="0"/>
              </a:rPr>
              <a:t>Computational overhead for real-time applications</a:t>
            </a:r>
          </a:p>
        </p:txBody>
      </p:sp>
    </p:spTree>
    <p:extLst>
      <p:ext uri="{BB962C8B-B14F-4D97-AF65-F5344CB8AC3E}">
        <p14:creationId xmlns:p14="http://schemas.microsoft.com/office/powerpoint/2010/main" val="1963716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IN" sz="4400" b="0" strike="noStrike" spc="-1">
                <a:solidFill>
                  <a:srgbClr val="D91569"/>
                </a:solidFill>
                <a:latin typeface="Bahnschrift"/>
              </a:rPr>
              <a:t>ABSTRACT</a:t>
            </a:r>
            <a:endParaRPr lang="en-IN" sz="4400" b="0" strike="noStrike" spc="-1">
              <a:latin typeface="Arial"/>
            </a:endParaRPr>
          </a:p>
        </p:txBody>
      </p:sp>
      <p:sp>
        <p:nvSpPr>
          <p:cNvPr id="169" name="CustomShape 2"/>
          <p:cNvSpPr/>
          <p:nvPr/>
        </p:nvSpPr>
        <p:spPr>
          <a:xfrm>
            <a:off x="1066680" y="2103120"/>
            <a:ext cx="10057680" cy="377647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US" b="1" dirty="0" err="1">
                <a:latin typeface="Bahnschrift" panose="020B0502040204020203" pitchFamily="34" charset="0"/>
              </a:rPr>
              <a:t>SwiftBuy</a:t>
            </a:r>
            <a:r>
              <a:rPr lang="en-US" dirty="0">
                <a:latin typeface="Bahnschrift" panose="020B0502040204020203" pitchFamily="34" charset="0"/>
              </a:rPr>
              <a:t> is an advanced e-commerce solution designed to provide a seamless and personalized shopping experience. With a wide range of product categories like electronics, fashion, and groceries, </a:t>
            </a:r>
            <a:r>
              <a:rPr lang="en-US" dirty="0" err="1">
                <a:latin typeface="Bahnschrift" panose="020B0502040204020203" pitchFamily="34" charset="0"/>
              </a:rPr>
              <a:t>SwiftBuy</a:t>
            </a:r>
            <a:r>
              <a:rPr lang="en-US" dirty="0">
                <a:latin typeface="Bahnschrift" panose="020B0502040204020203" pitchFamily="34" charset="0"/>
              </a:rPr>
              <a:t> allows users to browse and manage products effortlessly. Customers can also read reviews, create </a:t>
            </a:r>
            <a:r>
              <a:rPr lang="en-US" dirty="0" err="1">
                <a:latin typeface="Bahnschrift" panose="020B0502040204020203" pitchFamily="34" charset="0"/>
              </a:rPr>
              <a:t>wishlists</a:t>
            </a:r>
            <a:r>
              <a:rPr lang="en-US" dirty="0">
                <a:latin typeface="Bahnschrift" panose="020B0502040204020203" pitchFamily="34" charset="0"/>
              </a:rPr>
              <a:t>, and receive notifications about exclusive deals and discounts. </a:t>
            </a:r>
            <a:r>
              <a:rPr lang="en-US" dirty="0" err="1">
                <a:latin typeface="Bahnschrift" panose="020B0502040204020203" pitchFamily="34" charset="0"/>
              </a:rPr>
              <a:t>SwiftBuy</a:t>
            </a:r>
            <a:r>
              <a:rPr lang="en-US" dirty="0">
                <a:latin typeface="Bahnschrift" panose="020B0502040204020203" pitchFamily="34" charset="0"/>
              </a:rPr>
              <a:t> offers a secure and intuitive interface, ensuring easy navigation and a user-friendly experience. By integrating tailored recommendations, enhanced usability, and interactive features, </a:t>
            </a:r>
            <a:r>
              <a:rPr lang="en-US" dirty="0" err="1">
                <a:latin typeface="Bahnschrift" panose="020B0502040204020203" pitchFamily="34" charset="0"/>
              </a:rPr>
              <a:t>SwiftBuy</a:t>
            </a:r>
            <a:r>
              <a:rPr lang="en-US" dirty="0">
                <a:latin typeface="Bahnschrift" panose="020B0502040204020203" pitchFamily="34" charset="0"/>
              </a:rPr>
              <a:t> redefines online shopping, providing a convenient and engaging experience for all users.</a:t>
            </a:r>
            <a:endParaRPr lang="en-IN" b="0" strike="noStrike" spc="-1" dirty="0">
              <a:latin typeface="Bahnschrift" panose="020B0502040204020203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4000" b="1" strike="noStrike" spc="-100">
                <a:solidFill>
                  <a:srgbClr val="F95F88"/>
                </a:solidFill>
                <a:latin typeface="Bahnschrift"/>
                <a:ea typeface="Petrona Bold"/>
              </a:rPr>
              <a:t>System Architecture Requirements</a:t>
            </a:r>
            <a:br/>
            <a:endParaRPr lang="en-IN" sz="4000" b="0" strike="noStrike" spc="-1">
              <a:latin typeface="Arial"/>
            </a:endParaRPr>
          </a:p>
        </p:txBody>
      </p:sp>
      <p:sp>
        <p:nvSpPr>
          <p:cNvPr id="171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9500"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US" sz="2000" b="1" strike="noStrike" spc="-49" dirty="0">
                <a:solidFill>
                  <a:srgbClr val="F95F88"/>
                </a:solidFill>
                <a:latin typeface="Petrona Bold"/>
                <a:ea typeface="Petrona Bold"/>
              </a:rPr>
              <a:t>Frontend</a:t>
            </a:r>
            <a:endParaRPr lang="en-IN" sz="20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800" b="0" strike="noStrike" spc="-38" dirty="0">
                <a:solidFill>
                  <a:srgbClr val="272525"/>
                </a:solidFill>
                <a:latin typeface="Bahnschrift"/>
                <a:ea typeface="Inter"/>
              </a:rPr>
              <a:t>ReactJS will be used for the frontend, providing a responsive and interactive user interface</a:t>
            </a:r>
            <a:endParaRPr lang="en-IN" sz="18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US" sz="2000" b="1" strike="noStrike" spc="-49" dirty="0">
                <a:solidFill>
                  <a:srgbClr val="F95F88"/>
                </a:solidFill>
                <a:latin typeface="Petrona Bold"/>
                <a:ea typeface="Petrona Bold"/>
              </a:rPr>
              <a:t>Backend</a:t>
            </a:r>
            <a:endParaRPr lang="en-IN" sz="20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800" b="0" strike="noStrike" spc="-38" dirty="0">
                <a:solidFill>
                  <a:srgbClr val="272525"/>
                </a:solidFill>
                <a:latin typeface="Bahnschrift"/>
                <a:ea typeface="Inter"/>
              </a:rPr>
              <a:t>Node.js with Express will handle the backend logic, including API endpoints and data processing.</a:t>
            </a:r>
            <a:endParaRPr lang="en-IN" sz="18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US" sz="2000" b="1" strike="noStrike" spc="-49" dirty="0">
                <a:solidFill>
                  <a:srgbClr val="F95F88"/>
                </a:solidFill>
                <a:latin typeface="Petrona Bold"/>
                <a:ea typeface="Petrona Bold"/>
              </a:rPr>
              <a:t>Database</a:t>
            </a:r>
            <a:endParaRPr lang="en-IN" sz="20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800" b="0" strike="noStrike" spc="-38" dirty="0">
                <a:solidFill>
                  <a:srgbClr val="272525"/>
                </a:solidFill>
                <a:latin typeface="Bahnschrift"/>
                <a:ea typeface="Inter"/>
              </a:rPr>
              <a:t>MongoDB will serve as the database, providing a flexible and scalable data storage solution.</a:t>
            </a:r>
            <a:endParaRPr lang="en-IN" sz="18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US" sz="2000" b="1" strike="noStrike" spc="-49" dirty="0">
                <a:solidFill>
                  <a:srgbClr val="F95F88"/>
                </a:solidFill>
                <a:latin typeface="Petrona Bold"/>
                <a:ea typeface="Petrona Bold"/>
              </a:rPr>
              <a:t>Third-Party</a:t>
            </a:r>
            <a:endParaRPr lang="en-IN" sz="20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800" b="0" strike="noStrike" spc="-38" dirty="0">
                <a:solidFill>
                  <a:srgbClr val="272525"/>
                </a:solidFill>
                <a:latin typeface="Bahnschrift"/>
                <a:ea typeface="Inter"/>
              </a:rPr>
              <a:t>We will utilize a third-party payment gateway for secure transaction processing and notifications for communication with users.</a:t>
            </a:r>
            <a:endParaRPr lang="en-IN" sz="18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8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8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6364C-C8E2-644F-DC53-E72DEAB01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>
                <a:solidFill>
                  <a:srgbClr val="D91569"/>
                </a:solidFill>
                <a:latin typeface="Petrona Bold"/>
              </a:rPr>
              <a:t>REQUIREMENTS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EBBC9B6-752E-9D8B-D160-05A3F9DF0F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5670426"/>
              </p:ext>
            </p:extLst>
          </p:nvPr>
        </p:nvGraphicFramePr>
        <p:xfrm>
          <a:off x="2057400" y="1914525"/>
          <a:ext cx="8102600" cy="37674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8600">
                  <a:extLst>
                    <a:ext uri="{9D8B030D-6E8A-4147-A177-3AD203B41FA5}">
                      <a16:colId xmlns:a16="http://schemas.microsoft.com/office/drawing/2014/main" val="417837768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568783557"/>
                    </a:ext>
                  </a:extLst>
                </a:gridCol>
              </a:tblGrid>
              <a:tr h="625475"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IN" dirty="0"/>
                        <a:t>HARDWARE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IN" dirty="0"/>
                        <a:t>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IN"/>
                        <a:t>SOFTWARE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IN"/>
                        <a:t>REQUIREMENTS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7860863"/>
                  </a:ext>
                </a:extLst>
              </a:tr>
              <a:tr h="625475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600" dirty="0">
                          <a:latin typeface="Petrona Bold"/>
                        </a:rPr>
                        <a:t>PROCESSOR - </a:t>
                      </a:r>
                      <a:r>
                        <a:rPr lang="en-US" sz="1600" b="0" strike="noStrike" spc="-38" dirty="0">
                          <a:solidFill>
                            <a:srgbClr val="272525"/>
                          </a:solidFill>
                          <a:latin typeface="Inter"/>
                          <a:ea typeface="Inter"/>
                        </a:rPr>
                        <a:t>Intel i3/i5/i7 processors offer sufficient performance for this application.</a:t>
                      </a:r>
                      <a:endParaRPr lang="en-IN" sz="1600" spc="-1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600">
                          <a:latin typeface="Petrona Bold"/>
                        </a:rPr>
                        <a:t>WINDOWS - </a:t>
                      </a:r>
                      <a:r>
                        <a:rPr lang="en-US" sz="1600" b="0" strike="noStrike" spc="-38">
                          <a:solidFill>
                            <a:srgbClr val="272525"/>
                          </a:solidFill>
                          <a:latin typeface="Inter"/>
                          <a:ea typeface="Inter"/>
                        </a:rPr>
                        <a:t>Windows 8 or above is supported.</a:t>
                      </a:r>
                      <a:endParaRPr lang="en-IN" sz="1600" b="0" strike="noStrike" spc="-1">
                        <a:latin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9718257"/>
                  </a:ext>
                </a:extLst>
              </a:tr>
              <a:tr h="625475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600" dirty="0">
                          <a:latin typeface="Petrona Bold"/>
                        </a:rPr>
                        <a:t>RAM - </a:t>
                      </a:r>
                      <a:r>
                        <a:rPr lang="en-US" sz="1600" b="0" strike="noStrike" spc="-38" dirty="0">
                          <a:solidFill>
                            <a:srgbClr val="272525"/>
                          </a:solidFill>
                          <a:latin typeface="Inter"/>
                          <a:ea typeface="Inter"/>
                        </a:rPr>
                        <a:t>8GB of RAM is recommended, with 16GB providing optimal performance.</a:t>
                      </a:r>
                      <a:endParaRPr lang="en-IN" sz="1600" b="0" strike="noStrike" spc="-1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600">
                          <a:latin typeface="Petrona Bold"/>
                        </a:rPr>
                        <a:t>LINUX - </a:t>
                      </a:r>
                      <a:r>
                        <a:rPr lang="en-US" sz="1600" b="0" strike="noStrike" spc="-38">
                          <a:solidFill>
                            <a:srgbClr val="272525"/>
                          </a:solidFill>
                          <a:latin typeface="Inter"/>
                          <a:ea typeface="Inter"/>
                        </a:rPr>
                        <a:t>Linux distributions are supported.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696129"/>
                  </a:ext>
                </a:extLst>
              </a:tr>
              <a:tr h="625475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600" dirty="0">
                          <a:latin typeface="Petrona Bold"/>
                        </a:rPr>
                        <a:t>STORAGE - </a:t>
                      </a:r>
                      <a:r>
                        <a:rPr lang="en-US" sz="1600" b="0" strike="noStrike" spc="-38" dirty="0">
                          <a:solidFill>
                            <a:srgbClr val="272525"/>
                          </a:solidFill>
                          <a:latin typeface="Inter"/>
                          <a:ea typeface="Inter"/>
                        </a:rPr>
                        <a:t>A 256GB HDD is sufficient, but an SSD will significantly improve performance.</a:t>
                      </a:r>
                      <a:endParaRPr lang="en-IN" sz="1600" b="0" strike="noStrike" spc="-1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600">
                          <a:latin typeface="Petrona Bold"/>
                        </a:rPr>
                        <a:t>MAC - </a:t>
                      </a:r>
                      <a:r>
                        <a:rPr lang="en-US" sz="1600" b="0" strike="noStrike" spc="-38">
                          <a:solidFill>
                            <a:srgbClr val="272525"/>
                          </a:solidFill>
                          <a:latin typeface="Inter"/>
                          <a:ea typeface="Inter"/>
                        </a:rPr>
                        <a:t>Mac operating systems are compatible.</a:t>
                      </a:r>
                      <a:endParaRPr lang="en-IN" sz="1600" b="0" strike="noStrike" spc="-1">
                        <a:latin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7685033"/>
                  </a:ext>
                </a:extLst>
              </a:tr>
              <a:tr h="625475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600" dirty="0">
                          <a:latin typeface="Petrona Bold"/>
                        </a:rPr>
                        <a:t>NETWORK - </a:t>
                      </a:r>
                      <a:r>
                        <a:rPr lang="en-US" sz="1600" b="0" strike="noStrike" spc="-38" dirty="0">
                          <a:solidFill>
                            <a:srgbClr val="272525"/>
                          </a:solidFill>
                          <a:latin typeface="Inter"/>
                          <a:ea typeface="Inter"/>
                        </a:rPr>
                        <a:t>A high-speed internet connection is essential for smooth operation.</a:t>
                      </a:r>
                      <a:endParaRPr lang="en-IN" sz="1600" b="0" strike="noStrike" spc="-1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2415122"/>
                  </a:ext>
                </a:extLst>
              </a:tr>
              <a:tr h="625475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4651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02879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C76C7-5534-C43D-1B08-8FCC72A87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700431"/>
          </a:xfrm>
        </p:spPr>
        <p:txBody>
          <a:bodyPr/>
          <a:lstStyle/>
          <a:p>
            <a:pPr algn="ctr"/>
            <a:r>
              <a:rPr lang="en-IN">
                <a:solidFill>
                  <a:srgbClr val="D91569"/>
                </a:solidFill>
                <a:latin typeface="Petrona Bold"/>
              </a:rPr>
              <a:t>Project Plan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7AE8997-0C9D-E184-3FAB-783A694BF7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0396343"/>
              </p:ext>
            </p:extLst>
          </p:nvPr>
        </p:nvGraphicFramePr>
        <p:xfrm>
          <a:off x="2032000" y="1343025"/>
          <a:ext cx="8128000" cy="46862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61909617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27583808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89727385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32444132"/>
                    </a:ext>
                  </a:extLst>
                </a:gridCol>
              </a:tblGrid>
              <a:tr h="426027"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Plan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Given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Expected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901649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Project Initialization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19/12/24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19/12/24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969401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Literature Review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09/01/25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09/01/25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>
                          <a:latin typeface="Petrona Bold"/>
                        </a:rPr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71285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Abstract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23/01/25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>
                          <a:latin typeface="Petrona Bold"/>
                        </a:rPr>
                        <a:t>23/01/25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>
                          <a:latin typeface="Petrona Bold"/>
                        </a:rPr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3281279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SRS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30/01/25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30/01/25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>
                          <a:latin typeface="Petrona Bold"/>
                        </a:rPr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6971460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Design Document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06/01/25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06/01/25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>
                          <a:latin typeface="Petrona Bold"/>
                        </a:rPr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1762947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Test Plan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20/02/25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20/02/25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87782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First Plan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27/02/25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27/02/25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>
                          <a:latin typeface="Petrona Bold"/>
                        </a:rPr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4086509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Second</a:t>
                      </a:r>
                      <a:r>
                        <a:rPr lang="en-IN"/>
                        <a:t> Plan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27/02/25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27/02/25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4080276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Project Report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27/03/25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27/03/25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1895093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Final PPT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03/34/25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03/34/25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71676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01474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2CD59-8481-EDF7-C1E4-A1D6484ED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rgbClr val="F21689"/>
                </a:solidFill>
              </a:rPr>
              <a:t>Test Plan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7E22331-164A-5841-68A9-15DA5DF4FE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1843340"/>
              </p:ext>
            </p:extLst>
          </p:nvPr>
        </p:nvGraphicFramePr>
        <p:xfrm>
          <a:off x="2032000" y="1655064"/>
          <a:ext cx="8538464" cy="42551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9296">
                  <a:extLst>
                    <a:ext uri="{9D8B030D-6E8A-4147-A177-3AD203B41FA5}">
                      <a16:colId xmlns:a16="http://schemas.microsoft.com/office/drawing/2014/main" val="1352061289"/>
                    </a:ext>
                  </a:extLst>
                </a:gridCol>
                <a:gridCol w="2789936">
                  <a:extLst>
                    <a:ext uri="{9D8B030D-6E8A-4147-A177-3AD203B41FA5}">
                      <a16:colId xmlns:a16="http://schemas.microsoft.com/office/drawing/2014/main" val="2119788325"/>
                    </a:ext>
                  </a:extLst>
                </a:gridCol>
                <a:gridCol w="1681480">
                  <a:extLst>
                    <a:ext uri="{9D8B030D-6E8A-4147-A177-3AD203B41FA5}">
                      <a16:colId xmlns:a16="http://schemas.microsoft.com/office/drawing/2014/main" val="913616041"/>
                    </a:ext>
                  </a:extLst>
                </a:gridCol>
                <a:gridCol w="2587752">
                  <a:extLst>
                    <a:ext uri="{9D8B030D-6E8A-4147-A177-3AD203B41FA5}">
                      <a16:colId xmlns:a16="http://schemas.microsoft.com/office/drawing/2014/main" val="3773916004"/>
                    </a:ext>
                  </a:extLst>
                </a:gridCol>
              </a:tblGrid>
              <a:tr h="539496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RID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err="1"/>
                        <a:t>R.Desc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TID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err="1"/>
                        <a:t>T.Desc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684786"/>
                  </a:ext>
                </a:extLst>
              </a:tr>
              <a:tr h="923544">
                <a:tc>
                  <a:txBody>
                    <a:bodyPr/>
                    <a:lstStyle/>
                    <a:p>
                      <a:r>
                        <a:rPr lang="en-IN" dirty="0"/>
                        <a:t>R001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User should be able to search for products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TC001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Verify product search function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6148365"/>
                  </a:ext>
                </a:extLst>
              </a:tr>
              <a:tr h="894486">
                <a:tc>
                  <a:txBody>
                    <a:bodyPr/>
                    <a:lstStyle/>
                    <a:p>
                      <a:r>
                        <a:rPr lang="en-IN" dirty="0"/>
                        <a:t>R002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User able to add products to cart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TC002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Verify adding items to cart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7493090"/>
                  </a:ext>
                </a:extLst>
              </a:tr>
              <a:tr h="904513">
                <a:tc>
                  <a:txBody>
                    <a:bodyPr/>
                    <a:lstStyle/>
                    <a:p>
                      <a:r>
                        <a:rPr lang="en-IN" dirty="0"/>
                        <a:t>R003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Admin can delete users and products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TC003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Verify admin functionality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334886"/>
                  </a:ext>
                </a:extLst>
              </a:tr>
              <a:tr h="993069">
                <a:tc>
                  <a:txBody>
                    <a:bodyPr/>
                    <a:lstStyle/>
                    <a:p>
                      <a:r>
                        <a:rPr lang="en-IN" dirty="0"/>
                        <a:t>R004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User should be able to buy products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TC004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Verify product purchasing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66430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62475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1029960" y="17676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600" b="1" strike="noStrike" spc="-100">
                <a:solidFill>
                  <a:srgbClr val="F95F88"/>
                </a:solidFill>
                <a:latin typeface="Petrona Bold"/>
                <a:ea typeface="Petrona Bold"/>
              </a:rPr>
              <a:t>FLOW CHART</a:t>
            </a:r>
            <a:endParaRPr lang="en-IN" sz="3600" b="0" strike="noStrike" spc="-1">
              <a:latin typeface="Arial"/>
            </a:endParaRPr>
          </a:p>
        </p:txBody>
      </p:sp>
      <p:pic>
        <p:nvPicPr>
          <p:cNvPr id="177" name="Picture 176"/>
          <p:cNvPicPr/>
          <p:nvPr/>
        </p:nvPicPr>
        <p:blipFill>
          <a:blip r:embed="rId2"/>
          <a:stretch/>
        </p:blipFill>
        <p:spPr>
          <a:xfrm>
            <a:off x="4464000" y="1224000"/>
            <a:ext cx="3167640" cy="5002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1029960" y="6876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600" b="1" strike="noStrike" spc="-100">
                <a:solidFill>
                  <a:srgbClr val="F95F88"/>
                </a:solidFill>
                <a:latin typeface="Petrona Bold"/>
                <a:ea typeface="Petrona Bold"/>
              </a:rPr>
              <a:t>USE CASE DIAGRAM</a:t>
            </a:r>
            <a:endParaRPr lang="en-IN" sz="3600" b="0" strike="noStrike" spc="-1">
              <a:latin typeface="Arial"/>
            </a:endParaRPr>
          </a:p>
        </p:txBody>
      </p:sp>
      <p:pic>
        <p:nvPicPr>
          <p:cNvPr id="181" name="Picture 180"/>
          <p:cNvPicPr/>
          <p:nvPr/>
        </p:nvPicPr>
        <p:blipFill>
          <a:blip r:embed="rId2"/>
          <a:stretch/>
        </p:blipFill>
        <p:spPr>
          <a:xfrm>
            <a:off x="3672000" y="1098360"/>
            <a:ext cx="4692240" cy="5309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1029960" y="17676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600" b="1" strike="noStrike" spc="-100">
                <a:solidFill>
                  <a:srgbClr val="F95F88"/>
                </a:solidFill>
                <a:latin typeface="Petrona Bold"/>
                <a:ea typeface="Petrona Bold"/>
              </a:rPr>
              <a:t>ER DIAGRAM</a:t>
            </a:r>
            <a:endParaRPr lang="en-IN" sz="3600" b="0" strike="noStrike" spc="-1">
              <a:latin typeface="Arial"/>
            </a:endParaRPr>
          </a:p>
        </p:txBody>
      </p:sp>
      <p:pic>
        <p:nvPicPr>
          <p:cNvPr id="179" name="Picture 178"/>
          <p:cNvPicPr/>
          <p:nvPr/>
        </p:nvPicPr>
        <p:blipFill>
          <a:blip r:embed="rId2"/>
          <a:stretch/>
        </p:blipFill>
        <p:spPr>
          <a:xfrm>
            <a:off x="1872000" y="1228680"/>
            <a:ext cx="8457480" cy="481896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486580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70E64B-19BA-AFF4-D9E0-04EE2163DD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>
            <a:extLst>
              <a:ext uri="{FF2B5EF4-FFF2-40B4-BE49-F238E27FC236}">
                <a16:creationId xmlns:a16="http://schemas.microsoft.com/office/drawing/2014/main" id="{EBC77B44-434D-ED19-0F3C-BCBC79819D03}"/>
              </a:ext>
            </a:extLst>
          </p:cNvPr>
          <p:cNvSpPr/>
          <p:nvPr/>
        </p:nvSpPr>
        <p:spPr>
          <a:xfrm>
            <a:off x="1029960" y="6876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600" b="1" strike="noStrike" spc="-100" dirty="0">
                <a:solidFill>
                  <a:srgbClr val="F95F88"/>
                </a:solidFill>
                <a:latin typeface="Petrona Bold"/>
                <a:ea typeface="Petrona Bold"/>
              </a:rPr>
              <a:t>OUTPUT</a:t>
            </a:r>
            <a:endParaRPr lang="en-IN" sz="3600" b="0" strike="noStrike" spc="-1" dirty="0">
              <a:latin typeface="Arial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2292F27-1571-58B9-D130-68D9344617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823" y="1277904"/>
            <a:ext cx="3878423" cy="218161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2252774-30C0-FFC3-5897-003564DACE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033" y="3874415"/>
            <a:ext cx="3879997" cy="218161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2C72AED-446E-5BB5-00A5-8A2CC3736C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1686" y="3874416"/>
            <a:ext cx="3879997" cy="218161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59268D1-5314-4E40-7BA5-BEC7576563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033" y="1262012"/>
            <a:ext cx="3902161" cy="2194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694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A6E1A9-5EDF-6A7F-E61C-5A3BFFD1EE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03080313-0D7B-B843-D7D9-75B4472FA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033" y="3874416"/>
            <a:ext cx="3879997" cy="218161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6B8D456C-2290-FAD0-2C96-03E456D061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711" y="3874415"/>
            <a:ext cx="3850536" cy="2165048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058B1599-1C04-B072-B6D1-6CD7181CF0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1810" y="1271190"/>
            <a:ext cx="3934980" cy="2212529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C9A8E4B-DEE8-1FCA-2E51-E49818227A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823" y="1302990"/>
            <a:ext cx="3878423" cy="2180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7197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F5A0B2-DEBA-B44E-9D00-D5AEE57728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7BDED2-E2FA-9380-5CC9-9E9080C5F1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82" y="1885981"/>
            <a:ext cx="5050750" cy="28398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35E4D0-88E7-86BC-8682-E922D8A81F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9670" y="1885981"/>
            <a:ext cx="5039401" cy="283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525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88500"/>
          </a:bodyPr>
          <a:lstStyle/>
          <a:p>
            <a:pPr algn="ctr">
              <a:lnSpc>
                <a:spcPct val="90000"/>
              </a:lnSpc>
            </a:pPr>
            <a:r>
              <a:rPr lang="en-US" sz="4000" b="1" strike="noStrike" spc="-100">
                <a:solidFill>
                  <a:srgbClr val="F95F88"/>
                </a:solidFill>
                <a:latin typeface="Petrona Bold"/>
                <a:ea typeface="Petrona Bold"/>
              </a:rPr>
              <a:t>Research Paper Analysis: E-Commerce Advancements</a:t>
            </a:r>
            <a:br/>
            <a:endParaRPr lang="en-IN" sz="4000" b="0" strike="noStrike" spc="-1">
              <a:latin typeface="Arial"/>
            </a:endParaRPr>
          </a:p>
        </p:txBody>
      </p:sp>
      <p:sp>
        <p:nvSpPr>
          <p:cNvPr id="151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5000"/>
          </a:bodyPr>
          <a:lstStyle/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US" sz="1800" b="0" strike="noStrike" spc="-1">
                <a:solidFill>
                  <a:srgbClr val="000000"/>
                </a:solidFill>
                <a:latin typeface="Bahnschrift"/>
              </a:rPr>
              <a:t>Online Product Decision Support Using Sentiment Analysis and Fuzzy Cloud-based Multi-Criteria Model</a:t>
            </a:r>
            <a:endParaRPr lang="en-IN" sz="1800" b="0" strike="noStrike" spc="-1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US" sz="1800" b="0" strike="noStrike" spc="-1">
                <a:solidFill>
                  <a:srgbClr val="000000"/>
                </a:solidFill>
                <a:latin typeface="Bahnschrift"/>
              </a:rPr>
              <a:t>Static ML-Based Usability &amp; Security Analysis in E-Commerce</a:t>
            </a:r>
            <a:endParaRPr lang="en-IN" sz="1800" b="0" strike="noStrike" spc="-1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IN" sz="1800" b="0" strike="noStrike" spc="-1">
                <a:solidFill>
                  <a:srgbClr val="000000"/>
                </a:solidFill>
                <a:latin typeface="Bahnschrift"/>
              </a:rPr>
              <a:t>Sentiment Analysis in E-Commerce Platforms: Review of Techniques &amp; Future Directions</a:t>
            </a:r>
            <a:endParaRPr lang="en-IN" sz="1800" b="0" strike="noStrike" spc="-1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US" sz="1800" b="0" strike="noStrike" spc="-1">
                <a:solidFill>
                  <a:srgbClr val="000000"/>
                </a:solidFill>
                <a:latin typeface="Bahnschrift"/>
              </a:rPr>
              <a:t>Hybrid Recommendation Systems in E-Commerce: A Systematic Review</a:t>
            </a:r>
            <a:endParaRPr lang="en-IN" sz="1800" b="0" strike="noStrike" spc="-1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US" sz="1800" b="0" strike="noStrike" spc="-1">
                <a:solidFill>
                  <a:srgbClr val="000000"/>
                </a:solidFill>
                <a:latin typeface="Bahnschrift"/>
              </a:rPr>
              <a:t>Impact of Computer Applications on Cross-Border E-Commerce Performance</a:t>
            </a:r>
            <a:endParaRPr lang="en-IN" sz="1800" b="0" strike="noStrike" spc="-1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US" sz="1800" b="0" strike="noStrike" spc="-1">
                <a:solidFill>
                  <a:srgbClr val="000000"/>
                </a:solidFill>
                <a:latin typeface="Bahnschrift"/>
              </a:rPr>
              <a:t>OntoCommerce: Ontology &amp; Sequential Pattern Mining for E-Commerce Recommendations</a:t>
            </a:r>
            <a:endParaRPr lang="en-IN" sz="1800" b="0" strike="noStrike" spc="-1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IN" sz="1800" b="0" strike="noStrike" spc="-1">
                <a:solidFill>
                  <a:srgbClr val="000000"/>
                </a:solidFill>
                <a:latin typeface="Bahnschrift"/>
              </a:rPr>
              <a:t>End-Cloud AI Framework for E-Commerce Customer Service</a:t>
            </a:r>
            <a:endParaRPr lang="en-IN" sz="1800" b="0" strike="noStrike" spc="-1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IN" sz="1800" b="0" strike="noStrike" spc="-1">
                <a:solidFill>
                  <a:srgbClr val="000000"/>
                </a:solidFill>
                <a:latin typeface="Bahnschrift"/>
              </a:rPr>
              <a:t>E-Commerce Image Enhancement via Instance Segmentation &amp; Background Replacement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B2E5A9-8747-EB86-290F-C0BCA2926C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>
            <a:extLst>
              <a:ext uri="{FF2B5EF4-FFF2-40B4-BE49-F238E27FC236}">
                <a16:creationId xmlns:a16="http://schemas.microsoft.com/office/drawing/2014/main" id="{D62BD38C-3D8D-700D-D81E-FE159C74B563}"/>
              </a:ext>
            </a:extLst>
          </p:cNvPr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IN" sz="4400" b="0" strike="noStrike" spc="-1">
                <a:solidFill>
                  <a:srgbClr val="D91569"/>
                </a:solidFill>
                <a:latin typeface="Bahnschrift"/>
              </a:rPr>
              <a:t>CONCLUSION</a:t>
            </a:r>
            <a:endParaRPr lang="en-IN" sz="4400" b="0" strike="noStrike" spc="-1">
              <a:latin typeface="Arial"/>
            </a:endParaRPr>
          </a:p>
        </p:txBody>
      </p:sp>
      <p:sp>
        <p:nvSpPr>
          <p:cNvPr id="169" name="CustomShape 2">
            <a:extLst>
              <a:ext uri="{FF2B5EF4-FFF2-40B4-BE49-F238E27FC236}">
                <a16:creationId xmlns:a16="http://schemas.microsoft.com/office/drawing/2014/main" id="{C2CEA21B-BE5E-ED6C-1C31-5DFE2321E839}"/>
              </a:ext>
            </a:extLst>
          </p:cNvPr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US" sz="2000" dirty="0">
                <a:latin typeface="Petrona Bold"/>
              </a:rPr>
              <a:t>The </a:t>
            </a:r>
            <a:r>
              <a:rPr lang="en-US" sz="2000" b="1" dirty="0" err="1">
                <a:latin typeface="Petrona Bold"/>
              </a:rPr>
              <a:t>SwiftBuy</a:t>
            </a:r>
            <a:r>
              <a:rPr lang="en-US" sz="2000" dirty="0">
                <a:latin typeface="Petrona Bold"/>
              </a:rPr>
              <a:t> successfully delivers a seamless, secure, and user-friendly e-commerce experience. By incorporating  recommendations, and real-time order tracking, </a:t>
            </a:r>
            <a:r>
              <a:rPr lang="en-US" sz="2000" dirty="0" err="1">
                <a:latin typeface="Petrona Bold"/>
              </a:rPr>
              <a:t>SwiftBuy</a:t>
            </a:r>
            <a:r>
              <a:rPr lang="en-US" sz="2000" dirty="0">
                <a:latin typeface="Petrona Bold"/>
              </a:rPr>
              <a:t> enhances convenience and reliability for users. Its advanced search, filtering features empower customers to make informed purchasing decisions. Additionally, intuitive navigation, customer reviews, and </a:t>
            </a:r>
            <a:r>
              <a:rPr lang="en-US" sz="2000" dirty="0" err="1">
                <a:latin typeface="Petrona Bold"/>
              </a:rPr>
              <a:t>wishlist</a:t>
            </a:r>
            <a:r>
              <a:rPr lang="en-US" sz="2000" dirty="0">
                <a:latin typeface="Petrona Bold"/>
              </a:rPr>
              <a:t> functionalities contribute to an engaging shopping journey. With a strong focus on security and usability, </a:t>
            </a:r>
            <a:r>
              <a:rPr lang="en-US" sz="2000" dirty="0" err="1">
                <a:latin typeface="Petrona Bold"/>
              </a:rPr>
              <a:t>SwiftBuy</a:t>
            </a:r>
            <a:r>
              <a:rPr lang="en-US" sz="2000" dirty="0">
                <a:latin typeface="Petrona Bold"/>
              </a:rPr>
              <a:t> redefines online shopping, making it an efficient and enjoyable platform for users seeking a comprehensive and personalized retail experience.</a:t>
            </a:r>
            <a:endParaRPr lang="en-IN" sz="2000" b="0" strike="noStrike" spc="-1" dirty="0">
              <a:latin typeface="Petrona Bold"/>
            </a:endParaRPr>
          </a:p>
        </p:txBody>
      </p:sp>
    </p:spTree>
    <p:extLst>
      <p:ext uri="{BB962C8B-B14F-4D97-AF65-F5344CB8AC3E}">
        <p14:creationId xmlns:p14="http://schemas.microsoft.com/office/powerpoint/2010/main" val="13505850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BB6CD4C-5077-BF8B-862C-5A414F186823}"/>
              </a:ext>
            </a:extLst>
          </p:cNvPr>
          <p:cNvSpPr txBox="1"/>
          <p:nvPr/>
        </p:nvSpPr>
        <p:spPr>
          <a:xfrm>
            <a:off x="2651760" y="2459736"/>
            <a:ext cx="6364224" cy="1581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600">
                <a:solidFill>
                  <a:srgbClr val="F21689"/>
                </a:solidFill>
                <a:latin typeface="Petrona Bold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61872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81000" lnSpcReduction="10000"/>
          </a:bodyPr>
          <a:lstStyle/>
          <a:p>
            <a:pPr marL="743040" indent="-742320">
              <a:lnSpc>
                <a:spcPct val="90000"/>
              </a:lnSpc>
              <a:buClr>
                <a:srgbClr val="D91569"/>
              </a:buClr>
              <a:buFont typeface="Avenir Next LT Pro Light"/>
              <a:buAutoNum type="arabicPeriod"/>
            </a:pPr>
            <a:r>
              <a:rPr lang="en-US" sz="3600" b="0" strike="noStrike" spc="-1" dirty="0">
                <a:solidFill>
                  <a:srgbClr val="D91569"/>
                </a:solidFill>
                <a:latin typeface="Bahnschrift"/>
              </a:rPr>
              <a:t>Online Product Decision Support Using Sentiment Analysis and Fuzzy Cloud-based Multi-Criteria Model</a:t>
            </a:r>
            <a:br>
              <a:rPr dirty="0"/>
            </a:br>
            <a:r>
              <a:rPr lang="en-IN" dirty="0"/>
              <a:t>                                                                                           </a:t>
            </a:r>
            <a:r>
              <a:rPr lang="en-IN" sz="4000" b="0" strike="noStrike" spc="-1" dirty="0">
                <a:solidFill>
                  <a:srgbClr val="262626"/>
                </a:solidFill>
                <a:latin typeface="Bahnschrift"/>
              </a:rPr>
              <a:t> </a:t>
            </a:r>
            <a:r>
              <a:rPr lang="en-IN" sz="2200" dirty="0">
                <a:latin typeface="Bahnschrift" panose="020B0502040204020203" pitchFamily="34" charset="0"/>
              </a:rPr>
              <a:t>- </a:t>
            </a:r>
            <a:r>
              <a:rPr lang="it-IT" sz="2200" dirty="0">
                <a:latin typeface="Bahnschrift" panose="020B0502040204020203" pitchFamily="34" charset="0"/>
              </a:rPr>
              <a:t>Yang Z., Li Q., Vincent C., Xu B., Gupta S.</a:t>
            </a:r>
            <a:endParaRPr lang="en-IN" sz="2200" b="0" strike="noStrike" spc="-1" dirty="0">
              <a:latin typeface="Bahnschrift" panose="020B0502040204020203" pitchFamily="34" charset="0"/>
            </a:endParaRPr>
          </a:p>
        </p:txBody>
      </p:sp>
      <p:sp>
        <p:nvSpPr>
          <p:cNvPr id="153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2000" b="0" strike="noStrike" spc="-1" dirty="0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20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600" b="0" strike="noStrike" spc="-1" dirty="0" err="1">
                <a:solidFill>
                  <a:srgbClr val="000000"/>
                </a:solidFill>
                <a:latin typeface="Bahnschrift"/>
              </a:rPr>
              <a:t>BiLSTM</a:t>
            </a:r>
            <a:r>
              <a:rPr lang="en-US" sz="1600" b="0" strike="noStrike" spc="-1" dirty="0">
                <a:solidFill>
                  <a:srgbClr val="000000"/>
                </a:solidFill>
                <a:latin typeface="Bahnschrift"/>
              </a:rPr>
              <a:t>-CRF, sentiment analysis, and K-means for product attribute mining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000000"/>
                </a:solidFill>
                <a:latin typeface="Bahnschrift"/>
              </a:rPr>
              <a:t>q-Rung </a:t>
            </a:r>
            <a:r>
              <a:rPr lang="en-IN" sz="1600" b="0" strike="noStrike" spc="-1" dirty="0" err="1">
                <a:solidFill>
                  <a:srgbClr val="000000"/>
                </a:solidFill>
                <a:latin typeface="Bahnschrift"/>
              </a:rPr>
              <a:t>Orthopair</a:t>
            </a:r>
            <a:r>
              <a:rPr lang="en-IN" sz="1600" b="0" strike="noStrike" spc="-1" dirty="0">
                <a:solidFill>
                  <a:srgbClr val="000000"/>
                </a:solidFill>
                <a:latin typeface="Bahnschrift"/>
              </a:rPr>
              <a:t> Fuzzy Cloud (q-ROFC) for sentiment error analysis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600" b="0" strike="noStrike" spc="-1" dirty="0">
                <a:solidFill>
                  <a:srgbClr val="000000"/>
                </a:solidFill>
                <a:latin typeface="Bahnschrift"/>
              </a:rPr>
              <a:t>Multi-platform decision framework using fuzzy set theory</a:t>
            </a: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2000" b="0" strike="noStrike" spc="-1" dirty="0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20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000000"/>
                </a:solidFill>
                <a:latin typeface="Bahnschrift"/>
              </a:rPr>
              <a:t>Expansion to other domains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000000"/>
                </a:solidFill>
                <a:latin typeface="Bahnschrift"/>
              </a:rPr>
              <a:t>Real-time consumer </a:t>
            </a:r>
            <a:r>
              <a:rPr lang="en-IN" sz="1600" b="0" strike="noStrike" spc="-1" dirty="0" err="1">
                <a:solidFill>
                  <a:srgbClr val="000000"/>
                </a:solidFill>
                <a:latin typeface="Bahnschrift"/>
              </a:rPr>
              <a:t>behavior</a:t>
            </a:r>
            <a:r>
              <a:rPr lang="en-IN" sz="1600" b="0" strike="noStrike" spc="-1" dirty="0">
                <a:solidFill>
                  <a:srgbClr val="000000"/>
                </a:solidFill>
                <a:latin typeface="Bahnschrift"/>
              </a:rPr>
              <a:t> analysis</a:t>
            </a:r>
            <a:endParaRPr lang="en-IN" sz="16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7605F2-2931-25EB-2D4D-B0B938375FE3}"/>
              </a:ext>
            </a:extLst>
          </p:cNvPr>
          <p:cNvSpPr txBox="1"/>
          <p:nvPr/>
        </p:nvSpPr>
        <p:spPr>
          <a:xfrm>
            <a:off x="502920" y="722376"/>
            <a:ext cx="11201400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>
                <a:latin typeface="Bahnschrift" panose="020B0502040204020203" pitchFamily="34" charset="0"/>
              </a:rPr>
              <a:t>Enhanced accuracy in mining product sentiments.</a:t>
            </a:r>
            <a:endParaRPr lang="en-IN" sz="1600">
              <a:latin typeface="Bahnschrift" panose="020B05020402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>
                <a:latin typeface="Bahnschrift" panose="020B0502040204020203" pitchFamily="34" charset="0"/>
              </a:rPr>
              <a:t>Combines cross-platform reviews for better decision-making</a:t>
            </a:r>
            <a:r>
              <a:rPr lang="en-US"/>
              <a:t>.</a:t>
            </a:r>
            <a:endParaRPr lang="en-IN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/>
          </a:p>
          <a:p>
            <a:r>
              <a:rPr lang="en-IN" sz="150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/>
          </a:p>
          <a:p>
            <a:endParaRPr lang="en-IN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>
                <a:latin typeface="Bahnschrift" panose="020B0502040204020203" pitchFamily="34" charset="0"/>
              </a:rPr>
              <a:t>Limited focus on real-time scalability.</a:t>
            </a:r>
            <a:endParaRPr lang="en-IN" sz="1600">
              <a:latin typeface="Bahnschrift" panose="020B05020402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>
                <a:latin typeface="Bahnschrift" panose="020B0502040204020203" pitchFamily="34" charset="0"/>
              </a:rPr>
              <a:t>Possible bias from uneven review distribution and fake reviews.</a:t>
            </a:r>
            <a:endParaRPr lang="en-IN" sz="160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013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85500"/>
          </a:bodyPr>
          <a:lstStyle/>
          <a:p>
            <a:pPr>
              <a:lnSpc>
                <a:spcPct val="90000"/>
              </a:lnSpc>
            </a:pPr>
            <a:r>
              <a:rPr lang="en-US" sz="3600" b="0" strike="noStrike" spc="-1" dirty="0">
                <a:solidFill>
                  <a:srgbClr val="D91569"/>
                </a:solidFill>
                <a:latin typeface="Bahnschrift"/>
              </a:rPr>
              <a:t>2. Static ML-Based Usability &amp; Security Analysis in      E-Commerce</a:t>
            </a:r>
            <a:br>
              <a:rPr dirty="0"/>
            </a:br>
            <a:r>
              <a:rPr lang="en-IN" dirty="0"/>
              <a:t>                                                              -</a:t>
            </a:r>
            <a:r>
              <a:rPr lang="en-IN" sz="2300" dirty="0">
                <a:latin typeface="Bahnschrift" panose="020B0502040204020203" pitchFamily="34" charset="0"/>
              </a:rPr>
              <a:t>Kumar B., Roy S., Singh K.U., Pandey S.K., Kumar A., et al.</a:t>
            </a:r>
            <a:endParaRPr lang="en-IN" sz="2300" b="0" strike="noStrike" spc="-1" dirty="0">
              <a:latin typeface="Bahnschrift" panose="020B0502040204020203" pitchFamily="34" charset="0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2000" b="0" strike="noStrike" spc="-1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2000" b="0" strike="noStrike" spc="-1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600" b="0" strike="noStrike" spc="-1">
                <a:solidFill>
                  <a:srgbClr val="000000"/>
                </a:solidFill>
                <a:latin typeface="Bahnschrift"/>
              </a:rPr>
              <a:t>AHP, VIKOR, TOPSIS for decision-making</a:t>
            </a:r>
            <a:endParaRPr lang="en-IN" sz="1600" b="0" strike="noStrike" spc="-1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600" b="0" strike="noStrike" spc="-1">
                <a:solidFill>
                  <a:srgbClr val="000000"/>
                </a:solidFill>
                <a:latin typeface="Bahnschrift"/>
              </a:rPr>
              <a:t>User surveys for usability assessments</a:t>
            </a:r>
            <a:endParaRPr lang="en-IN" sz="1600" b="0" strike="noStrike" spc="-1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600" b="0" strike="noStrike" spc="-1">
                <a:solidFill>
                  <a:srgbClr val="000000"/>
                </a:solidFill>
                <a:latin typeface="Bahnschrift"/>
              </a:rPr>
              <a:t>Security checks via online malware scanners</a:t>
            </a:r>
            <a:endParaRPr lang="en-IN" sz="1600" b="0" strike="noStrike" spc="-1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2000" b="0" strike="noStrike" spc="-1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2000" b="0" strike="noStrike" spc="-1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600" b="0" strike="noStrike" spc="-1">
                <a:solidFill>
                  <a:srgbClr val="000000"/>
                </a:solidFill>
                <a:latin typeface="Bahnschrift"/>
              </a:rPr>
              <a:t>Real-time adaptive evaluation</a:t>
            </a:r>
            <a:endParaRPr lang="en-IN" sz="1600" b="0" strike="noStrike" spc="-1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600" b="0" strike="noStrike" spc="-1">
                <a:solidFill>
                  <a:srgbClr val="000000"/>
                </a:solidFill>
                <a:latin typeface="Bahnschrift"/>
              </a:rPr>
              <a:t>Global e-commerce platform expansion</a:t>
            </a:r>
            <a:endParaRPr lang="en-IN" sz="1600" b="0" strike="noStrike" spc="-1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7A9910-9AB6-7BE4-790D-30787D495F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BE2AEB7-AF55-DB28-2782-6A44B929814D}"/>
              </a:ext>
            </a:extLst>
          </p:cNvPr>
          <p:cNvSpPr txBox="1"/>
          <p:nvPr/>
        </p:nvSpPr>
        <p:spPr>
          <a:xfrm>
            <a:off x="502920" y="722376"/>
            <a:ext cx="11201400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Bahnschrift" panose="020B0502040204020203" pitchFamily="34" charset="0"/>
              </a:rPr>
              <a:t>Combines usability and security metrics effectively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Bahnschrift" panose="020B0502040204020203" pitchFamily="34" charset="0"/>
              </a:rPr>
              <a:t>Provides insights into e-commerce website performance in rural regions.</a:t>
            </a:r>
          </a:p>
          <a:p>
            <a:endParaRPr lang="en-IN" dirty="0">
              <a:latin typeface="Bahnschrif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dirty="0"/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Bahnschrift" panose="020B0502040204020203" pitchFamily="34" charset="0"/>
              </a:rPr>
              <a:t>Limited sample size and geographic focus..</a:t>
            </a:r>
            <a:endParaRPr lang="en-IN" sz="1600" dirty="0">
              <a:latin typeface="Bahnschrift" panose="020B05020402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Bahnschrift" panose="020B0502040204020203" pitchFamily="34" charset="0"/>
              </a:rPr>
              <a:t> Does not address dynamic usability trends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59376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81000" lnSpcReduction="20000"/>
          </a:bodyPr>
          <a:lstStyle/>
          <a:p>
            <a:pPr>
              <a:lnSpc>
                <a:spcPct val="90000"/>
              </a:lnSpc>
            </a:pPr>
            <a:r>
              <a:rPr lang="en-IN" sz="3600" b="0" strike="noStrike" spc="-1" dirty="0">
                <a:solidFill>
                  <a:srgbClr val="D91569"/>
                </a:solidFill>
                <a:latin typeface="Bahnschrift"/>
              </a:rPr>
              <a:t>3. Sentiment Analysis in E-Commerce Platforms: Review of Techniques &amp; Future Directions</a:t>
            </a:r>
          </a:p>
          <a:p>
            <a:pPr>
              <a:lnSpc>
                <a:spcPct val="90000"/>
              </a:lnSpc>
            </a:pPr>
            <a:endParaRPr lang="en-IN" dirty="0"/>
          </a:p>
          <a:p>
            <a:pPr>
              <a:lnSpc>
                <a:spcPct val="90000"/>
              </a:lnSpc>
            </a:pPr>
            <a:r>
              <a:rPr lang="en-IN" dirty="0"/>
              <a:t>                                                                        </a:t>
            </a:r>
            <a:r>
              <a:rPr lang="en-IN" sz="2200" dirty="0">
                <a:latin typeface="Bahnschrift" panose="020B0502040204020203" pitchFamily="34" charset="0"/>
              </a:rPr>
              <a:t>-  Huang H., </a:t>
            </a:r>
            <a:r>
              <a:rPr lang="en-IN" sz="2200" dirty="0" err="1">
                <a:latin typeface="Bahnschrift" panose="020B0502040204020203" pitchFamily="34" charset="0"/>
              </a:rPr>
              <a:t>Asemi</a:t>
            </a:r>
            <a:r>
              <a:rPr lang="en-IN" sz="2200" dirty="0">
                <a:latin typeface="Bahnschrift" panose="020B0502040204020203" pitchFamily="34" charset="0"/>
              </a:rPr>
              <a:t> </a:t>
            </a:r>
            <a:r>
              <a:rPr lang="en-IN" sz="2200" dirty="0" err="1">
                <a:latin typeface="Bahnschrift" panose="020B0502040204020203" pitchFamily="34" charset="0"/>
              </a:rPr>
              <a:t>Zavareh</a:t>
            </a:r>
            <a:r>
              <a:rPr lang="en-IN" sz="2200" dirty="0">
                <a:latin typeface="Bahnschrift" panose="020B0502040204020203" pitchFamily="34" charset="0"/>
              </a:rPr>
              <a:t> A., Mustafa M.B.</a:t>
            </a:r>
            <a:br>
              <a:rPr sz="2200" dirty="0">
                <a:latin typeface="Bahnschrift" panose="020B0502040204020203" pitchFamily="34" charset="0"/>
              </a:rPr>
            </a:br>
            <a:endParaRPr lang="en-IN" sz="2200" b="0" strike="noStrike" spc="-1" dirty="0">
              <a:latin typeface="Bahnschrift" panose="020B0502040204020203" pitchFamily="34" charset="0"/>
            </a:endParaRPr>
          </a:p>
        </p:txBody>
      </p:sp>
      <p:sp>
        <p:nvSpPr>
          <p:cNvPr id="157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800" b="0" strike="noStrike" spc="-1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1800" b="0" strike="noStrike" spc="-1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600" b="0" strike="noStrike" spc="-1">
                <a:solidFill>
                  <a:srgbClr val="000000"/>
                </a:solidFill>
                <a:latin typeface="Bahnschrift"/>
              </a:rPr>
              <a:t>Reviewed 54 studies on sentiment analysis in e-commerce </a:t>
            </a:r>
            <a:endParaRPr lang="en-IN" sz="1600" b="0" strike="noStrike" spc="-1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IN" sz="1600" b="0" strike="noStrike" spc="-1">
                <a:solidFill>
                  <a:srgbClr val="000000"/>
                </a:solidFill>
                <a:latin typeface="Bahnschrift"/>
              </a:rPr>
              <a:t>Explored ML (SVM, Naive Bayes) &amp; DL (RNN, LSTM, BERT) techniques </a:t>
            </a:r>
            <a:endParaRPr lang="en-IN" sz="1600" b="0" strike="noStrike" spc="-1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600" b="0" strike="noStrike" spc="-1">
                <a:solidFill>
                  <a:srgbClr val="000000"/>
                </a:solidFill>
                <a:latin typeface="Bahnschrift"/>
              </a:rPr>
              <a:t>Categorized data sources (Amazon, Twitter, IMDB) &amp; research gaps</a:t>
            </a:r>
            <a:endParaRPr lang="en-IN" sz="1600" b="0" strike="noStrike" spc="-1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800" b="0" strike="noStrike" spc="-1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1800" b="0" strike="noStrike" spc="-1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IN" sz="1600" b="0" strike="noStrike" spc="-1">
                <a:solidFill>
                  <a:srgbClr val="000000"/>
                </a:solidFill>
                <a:latin typeface="Bahnschrift"/>
              </a:rPr>
              <a:t> Universal models for multi-language &amp; cross-domain analysis</a:t>
            </a:r>
            <a:endParaRPr lang="en-IN" sz="1600" b="0" strike="noStrike" spc="-1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IN" sz="1600" b="0" strike="noStrike" spc="-1">
                <a:solidFill>
                  <a:srgbClr val="000000"/>
                </a:solidFill>
                <a:latin typeface="Bahnschrift"/>
              </a:rPr>
              <a:t> Enhanced implicit aspect recognition &amp; sarcasm detection</a:t>
            </a:r>
            <a:endParaRPr lang="en-IN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E1C664-5569-5FDB-A3EB-EBC8593A9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FFFC1A-84A7-5F71-2DE9-91BC0CB81FE9}"/>
              </a:ext>
            </a:extLst>
          </p:cNvPr>
          <p:cNvSpPr txBox="1"/>
          <p:nvPr/>
        </p:nvSpPr>
        <p:spPr>
          <a:xfrm>
            <a:off x="495300" y="795528"/>
            <a:ext cx="1120140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 err="1">
                <a:latin typeface="Bahnschrift" panose="020B0502040204020203" pitchFamily="34" charset="0"/>
              </a:rPr>
              <a:t>Combrehensive</a:t>
            </a:r>
            <a:r>
              <a:rPr lang="en-US" sz="1600" dirty="0">
                <a:latin typeface="Bahnschrift" panose="020B0502040204020203" pitchFamily="34" charset="0"/>
              </a:rPr>
              <a:t> comparison of machine learning and deep learning techniques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sz="1600" dirty="0">
                <a:latin typeface="Bahnschrift" panose="020B0502040204020203" pitchFamily="34" charset="0"/>
              </a:rPr>
              <a:t>Identified future research directions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dirty="0"/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Bahnschrift" panose="020B0502040204020203" pitchFamily="34" charset="0"/>
              </a:rPr>
              <a:t>Limited focus on non-English language datasets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Bahnschrift" panose="020B0502040204020203" pitchFamily="34" charset="0"/>
              </a:rPr>
              <a:t>Lacks experimental validation of proposed research directions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9361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{37131552-80A6-476D-A1F3-4D0BCB4206F1}tf11531919_win32</Template>
  <TotalTime>79</TotalTime>
  <Words>1297</Words>
  <Application>Microsoft Office PowerPoint</Application>
  <PresentationFormat>Widescreen</PresentationFormat>
  <Paragraphs>262</Paragraphs>
  <Slides>31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44" baseType="lpstr">
      <vt:lpstr>Arial</vt:lpstr>
      <vt:lpstr>Avenir Next LT Pro Light</vt:lpstr>
      <vt:lpstr>Bahnschrift</vt:lpstr>
      <vt:lpstr>Calibri</vt:lpstr>
      <vt:lpstr>Courier New</vt:lpstr>
      <vt:lpstr>Garamond</vt:lpstr>
      <vt:lpstr>Inter</vt:lpstr>
      <vt:lpstr>Petrona Bold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REQUIREMENTS</vt:lpstr>
      <vt:lpstr>Project Plan</vt:lpstr>
      <vt:lpstr>Test Plan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Adwaid Manoj</dc:creator>
  <dc:description/>
  <cp:lastModifiedBy>Adwaid Manoj</cp:lastModifiedBy>
  <cp:revision>7</cp:revision>
  <dcterms:created xsi:type="dcterms:W3CDTF">2025-02-19T13:24:08Z</dcterms:created>
  <dcterms:modified xsi:type="dcterms:W3CDTF">2025-04-05T04:24:47Z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0x01010079F111ED35F8CC479449609E8A0923A6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15</vt:i4>
  </property>
</Properties>
</file>